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821" r:id="rId2"/>
    <p:sldMasterId id="2147483833" r:id="rId3"/>
    <p:sldMasterId id="2147483845" r:id="rId4"/>
    <p:sldMasterId id="2147483857" r:id="rId5"/>
  </p:sldMasterIdLst>
  <p:notesMasterIdLst>
    <p:notesMasterId r:id="rId86"/>
  </p:notesMasterIdLst>
  <p:sldIdLst>
    <p:sldId id="379" r:id="rId6"/>
    <p:sldId id="375" r:id="rId7"/>
    <p:sldId id="376" r:id="rId8"/>
    <p:sldId id="377" r:id="rId9"/>
    <p:sldId id="378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453" r:id="rId57"/>
    <p:sldId id="454" r:id="rId58"/>
    <p:sldId id="455" r:id="rId59"/>
    <p:sldId id="380" r:id="rId60"/>
    <p:sldId id="381" r:id="rId61"/>
    <p:sldId id="382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5" r:id="rId84"/>
    <p:sldId id="406" r:id="rId85"/>
  </p:sldIdLst>
  <p:sldSz cx="9144000" cy="6858000" type="screen4x3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493" autoAdjust="0"/>
  </p:normalViewPr>
  <p:slideViewPr>
    <p:cSldViewPr>
      <p:cViewPr varScale="1">
        <p:scale>
          <a:sx n="69" d="100"/>
          <a:sy n="69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816A-C150-49EB-89BC-9153AF3E409E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7528-BE71-4C59-8407-E61B47DD05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7528-BE71-4C59-8407-E61B47DD05A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4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FB131-0729-42B9-866D-3C25EE1CE15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3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5C8E3-D5AB-4BC3-9ACA-8548A90F3572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CD424-98D2-49F2-BF9B-42E2B5AB90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7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3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9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773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98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08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9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7F93D-6508-43A2-813F-3B652B741553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408FF-DF28-4170-9757-55A4D8A064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4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91C822-0E21-4515-9BF9-AE5D0A6625A3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51304-4CC1-4C1E-971D-DC13AB2686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51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5C8E3-D5AB-4BC3-9ACA-8548A90F3572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D424-98D2-49F2-BF9B-42E2B5AB9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36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5012-839C-4D35-922D-FECA3732A035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286CF-C94E-4097-BF92-9387FE629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8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3B5012-839C-4D35-922D-FECA3732A035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286CF-C94E-4097-BF92-9387FE629E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0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0506A-DB60-48B0-8957-43895E3A3B43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16997-01D9-4D5C-A09E-0F4ECBA5D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11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70C2-BE04-4252-AC1D-84668BC64D05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4378-7E21-4766-8CF3-FB149C662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4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C2AE-722F-42BC-BF77-3A28CF32D889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0521-F681-4E11-B1F9-D68355547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10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4D4AD-DD44-47A2-B6AF-612C2C3A21F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D25D-1DD4-48D9-8260-0D63E681E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1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C8BC6-7550-4773-ADD5-85D0161140FD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67583-6041-4904-82E9-4E1C5DA07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469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ECE8-2657-4E11-BCBA-094C909FE26E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87157-684A-45EC-B785-D12484C3D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96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2415-87FB-418E-8697-679312F5ED7A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E7230-E48F-4C34-963C-C8850E938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64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7F93D-6508-43A2-813F-3B652B741553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08FF-DF28-4170-9757-55A4D8A06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4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1C822-0E21-4515-9BF9-AE5D0A6625A3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1304-4CC1-4C1E-971D-DC13AB268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476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3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40506A-DB60-48B0-8957-43895E3A3B43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16997-01D9-4D5C-A09E-0F4ECBA5DF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58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97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406901"/>
            <a:ext cx="78867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06713"/>
            <a:ext cx="78867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5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0863"/>
            <a:ext cx="38862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0863"/>
            <a:ext cx="38862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74638"/>
            <a:ext cx="78867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535113"/>
            <a:ext cx="3867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74876"/>
            <a:ext cx="386715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8" y="1535113"/>
            <a:ext cx="38683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8" y="2174876"/>
            <a:ext cx="386834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32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00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00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85801"/>
            <a:ext cx="30099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98" y="685800"/>
            <a:ext cx="4725590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888" y="1846264"/>
            <a:ext cx="30099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16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806" y="4800600"/>
            <a:ext cx="5382816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78806" y="685801"/>
            <a:ext cx="5382816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8806" y="5367338"/>
            <a:ext cx="538281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1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50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2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50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26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678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74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647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83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01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97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3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15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9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34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86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72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70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406901"/>
            <a:ext cx="7886700" cy="1362075"/>
          </a:xfrm>
        </p:spPr>
        <p:txBody>
          <a:bodyPr anchor="t"/>
          <a:lstStyle>
            <a:lvl1pPr>
              <a:defRPr sz="3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06713"/>
            <a:ext cx="78867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18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0863"/>
            <a:ext cx="3886200" cy="4351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0863"/>
            <a:ext cx="3886200" cy="4351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55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74638"/>
            <a:ext cx="78867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535113"/>
            <a:ext cx="386715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74876"/>
            <a:ext cx="3867150" cy="39973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8" y="1535113"/>
            <a:ext cx="386834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8" y="2174876"/>
            <a:ext cx="3868340" cy="39973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78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28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85801"/>
            <a:ext cx="3009900" cy="1160463"/>
          </a:xfrm>
        </p:spPr>
        <p:txBody>
          <a:bodyPr anchor="b"/>
          <a:lstStyle>
            <a:lvl1pPr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98" y="685800"/>
            <a:ext cx="4725590" cy="54864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888" y="1846264"/>
            <a:ext cx="3009900" cy="432593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71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806" y="4800600"/>
            <a:ext cx="5382816" cy="566738"/>
          </a:xfrm>
        </p:spPr>
        <p:txBody>
          <a:bodyPr anchor="b"/>
          <a:lstStyle>
            <a:lvl1pPr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78806" y="685801"/>
            <a:ext cx="5382816" cy="40417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8806" y="5367338"/>
            <a:ext cx="5382816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0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4D4AD-DD44-47A2-B6AF-612C2C3A21F0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AD25D-1DD4-48D9-8260-0D63E681E1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055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584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7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5C8BC6-7550-4773-ADD5-85D0161140FD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67583-6041-4904-82E9-4E1C5DA07B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0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DEECE8-2657-4E11-BCBA-094C909FE26E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87157-684A-45EC-B785-D12484C3D6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7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0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1D629F09-FA3C-49FB-AA08-D10790F2A7F6}" type="datetimeFigureOut">
              <a:rPr lang="ru-RU" smtClean="0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53A633-FEF9-47A2-900F-A39216E14D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94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629F09-FA3C-49FB-AA08-D10790F2A7F6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53A633-FEF9-47A2-900F-A39216E14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2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086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00D7C9-0580-4E2A-8005-C70D0BC8C8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E3F5D8-1B4D-48D0-A56D-C55CCB0803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02A2-52B1-4406-BF41-114884FBE889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B2FA-FC6E-48BD-9CBF-72ECFDC1D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086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D7C9-0580-4E2A-8005-C70D0BC8C84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3F5D8-1B4D-48D0-A56D-C55CCB080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hyperlink" Target="https://nashural.ru/homm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640960" cy="5256584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Пошаговая инструкция </a:t>
            </a:r>
            <a:r>
              <a:rPr lang="ru-RU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жителей малых </a:t>
            </a:r>
            <a:r>
              <a:rPr lang="ru-RU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городов и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поселков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Свердловской области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инвентаризации достопримечательностей и туристических особенностей города с целью развития внутреннего туризма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малых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городах </a:t>
            </a:r>
            <a:r>
              <a:rPr lang="ru-RU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поселках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846611"/>
            <a:ext cx="5164479" cy="1296144"/>
          </a:xfrm>
        </p:spPr>
        <p:txBody>
          <a:bodyPr rtlCol="0">
            <a:normAutofit fontScale="92500" lnSpcReduction="1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ФОНД РАЗВИТИЯ КРАЕВЕДЕНИЯ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ТУРИСТИЧЕСКОЙ ИНФОРМАТИЗАЦИИ</a:t>
            </a:r>
            <a:b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ТЕРРИТОРИИ УРАЛА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Екатеринбург 2018</a:t>
            </a:r>
            <a:endParaRPr lang="ru-RU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071" y="5880100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8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539751" y="191691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Главное  - заголовок!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304382" y="1350715"/>
            <a:ext cx="8445822" cy="27241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dirty="0" smtClean="0"/>
              <a:t>8 из 10 посетителей прочтут заголовок!</a:t>
            </a:r>
          </a:p>
          <a:p>
            <a:pPr marL="0" indent="0" algn="ctr" eaLnBrk="1" hangingPunct="1">
              <a:buNone/>
            </a:pPr>
            <a:r>
              <a:rPr lang="ru-RU" dirty="0" smtClean="0"/>
              <a:t>2 из 10 прочтут текст целиком…</a:t>
            </a:r>
          </a:p>
          <a:p>
            <a:pPr marL="0" indent="0" eaLnBrk="1" hangingPunct="1">
              <a:buNone/>
            </a:pPr>
            <a:endParaRPr lang="ru-RU" dirty="0"/>
          </a:p>
          <a:p>
            <a:pPr marL="0" indent="0" algn="ctr" eaLnBrk="1" hangingPunct="1">
              <a:buNone/>
            </a:pPr>
            <a:r>
              <a:rPr lang="ru-RU" dirty="0" smtClean="0"/>
              <a:t>Заголовок должен быть цепляющим, привлекающим, интригующим…</a:t>
            </a:r>
          </a:p>
          <a:p>
            <a:pPr marL="0" indent="0" algn="ctr" eaLnBrk="1" hangingPunct="1">
              <a:buNone/>
            </a:pPr>
            <a:endParaRPr lang="ru-RU" dirty="0"/>
          </a:p>
          <a:p>
            <a:pPr marL="0" indent="0" algn="ctr" eaLnBrk="1" hangingPunct="1">
              <a:buNone/>
            </a:pPr>
            <a:r>
              <a:rPr lang="ru-RU" dirty="0" smtClean="0"/>
              <a:t>Это трудно, но у вас получится!</a:t>
            </a:r>
          </a:p>
          <a:p>
            <a:pPr eaLnBrk="1" hangingPunct="1">
              <a:buNone/>
            </a:pPr>
            <a:endParaRPr lang="ru-RU" dirty="0" smtClean="0"/>
          </a:p>
          <a:p>
            <a:pPr eaLnBrk="1" hangingPunct="1">
              <a:buNone/>
            </a:pPr>
            <a:endParaRPr lang="ru-RU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201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/>
              <a:t>Краткие советы</a:t>
            </a:r>
            <a:br>
              <a:rPr lang="ru-RU" sz="4000" dirty="0" smtClean="0"/>
            </a:br>
            <a:r>
              <a:rPr lang="ru-RU" sz="4000" dirty="0" smtClean="0"/>
              <a:t>по содержанию статьи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414" y="1808574"/>
            <a:ext cx="8579172" cy="4570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Статья для интернета (если это не краеведческое исследование) не должна быть слишком большой.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Все содержание статьи лучше разбить на смысловые блоки, разделенные подзаголовками и фотографиями.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Постарайтесь написать так, чтобы читатель увидел описываемое глазами автора.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Чем больше деталей и подробностей – тем лучше.</a:t>
            </a:r>
            <a:endParaRPr lang="ru-RU" sz="2800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11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Как правильно завершить статью?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525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Ответьте на вопрос читателя, что он хотел бы получить после вашего рассказа?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Расскажите, что </a:t>
            </a:r>
            <a:r>
              <a:rPr lang="ru-RU" sz="2800" dirty="0"/>
              <a:t>еще </a:t>
            </a:r>
            <a:r>
              <a:rPr lang="ru-RU" sz="2800" dirty="0" smtClean="0"/>
              <a:t>посетить поблизости?</a:t>
            </a:r>
            <a:endParaRPr lang="ru-RU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/>
              <a:t>Где переночевать, если понадобится</a:t>
            </a:r>
            <a:r>
              <a:rPr lang="ru-RU" sz="2800" dirty="0" smtClean="0"/>
              <a:t>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Где вкусно покушать?</a:t>
            </a:r>
            <a:endParaRPr lang="ru-RU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/>
              <a:t>Какие изделия местных мастеров </a:t>
            </a:r>
            <a:r>
              <a:rPr lang="ru-RU" sz="2800" dirty="0" smtClean="0"/>
              <a:t>можно приобрести в качестве сувенира?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Любая дополнительная информация, </a:t>
            </a:r>
            <a:r>
              <a:rPr lang="ru-RU" sz="2800" dirty="0" smtClean="0"/>
              <a:t>которая </a:t>
            </a:r>
            <a:r>
              <a:rPr lang="ru-RU" sz="2800" dirty="0" smtClean="0"/>
              <a:t>сделает жизнь в поездке по Уралу </a:t>
            </a:r>
            <a:r>
              <a:rPr lang="ru-RU" sz="2800" dirty="0" smtClean="0"/>
              <a:t>читателю </a:t>
            </a:r>
            <a:r>
              <a:rPr lang="ru-RU" sz="2800" dirty="0" smtClean="0"/>
              <a:t>легче, придаст дополнительную ценность статье.</a:t>
            </a:r>
            <a:endParaRPr lang="ru-RU" sz="2800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19642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86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/>
              <a:t>Статья о природной достопримечательности</a:t>
            </a:r>
            <a:r>
              <a:rPr lang="ru-RU" sz="2800" dirty="0" smtClean="0"/>
              <a:t>:</a:t>
            </a: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800258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Почему надо увидеть именно эту достопримечательность?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Чем отличается это место от всех остальных?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Дать информацию, которой НЕТ в интернете: найдите информацию по истории, поговорите с местными людьми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Укажите, в каких местах лучшее место для </a:t>
            </a:r>
            <a:r>
              <a:rPr lang="ru-RU" sz="1800" dirty="0" err="1" smtClean="0"/>
              <a:t>селфи</a:t>
            </a:r>
            <a:r>
              <a:rPr lang="ru-RU" sz="1800" dirty="0" smtClean="0"/>
              <a:t>, лучший вид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Опишите несколько объектов в локации: скала, озеро, река, дерево…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 каждой детали, описанной в статье, дайте фотографию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Если водите экскурсии, дайте реальные контакты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Дайте описание проезда, на что обратить внимание при поездке, </a:t>
            </a:r>
            <a:r>
              <a:rPr lang="en-US" sz="1800" dirty="0" smtClean="0"/>
              <a:t>GPS –</a:t>
            </a:r>
            <a:r>
              <a:rPr lang="ru-RU" sz="1800" dirty="0" smtClean="0"/>
              <a:t>координаты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Научитесь записывать треки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Где переночевать, если понадобится?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Где пообедать/поужинать</a:t>
            </a: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Какие изделия местных мастеров можно приобрести в качестве сувенира?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Что еще посетить рядом или по пути?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Текста должно быть максимум 3000-4000 знаков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52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Статья об исторической достопримечательности</a:t>
            </a:r>
            <a:r>
              <a:rPr lang="ru-RU" sz="2800" dirty="0" smtClean="0"/>
              <a:t>:</a:t>
            </a: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709550" y="1556792"/>
            <a:ext cx="800258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В чем историческая значимость этой достопримечательности?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Дать информацию, которой НЕТ в интернете: найдите информацию о строительстве объекта, о историях людей, которые с ней связаны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Опишите детали объекта, если это музей, то несколько самых значимых экспонатов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 каждой детали, описанной в статье, дайте фотографию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Если водите экскурсии, дайте свои реальные контакты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Дайте описание проезда, на что обратить внимание при поездке, </a:t>
            </a:r>
            <a:r>
              <a:rPr lang="en-US" sz="1800" dirty="0" smtClean="0"/>
              <a:t>GPS –</a:t>
            </a:r>
            <a:r>
              <a:rPr lang="ru-RU" sz="1800" dirty="0" smtClean="0"/>
              <a:t>координаты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Дайте точный адрес достопримечательности, время работы, если это музей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Где переночевать, если понадобится?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Где пообедать/поужинать</a:t>
            </a: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Какие изделия местных мастеров можно приобрести в качестве сувенира?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Что еще посетить рядом или по пути?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Текста должно быть максимум 3000-4000 знаков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86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/>
              <a:t>Статья об уральской кухне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75528"/>
            <a:ext cx="8136259" cy="45259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Напишите подробно пошаговый рецепт приготовления блюда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Если сами не готовили, сначала приготовьте блюдо по рецепту, а потом уже напишите подробный рецепт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Дать информацию, которая облегчит процесс готовки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Разместите несколько фото этапов приготовления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Разместите фото готового блюда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Добавьте историю о том, почему этот рецепт уникален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Добавьте эмоций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Добавьте фото людей, готовивших/пробующих еду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Если у вас есть </a:t>
            </a:r>
            <a:r>
              <a:rPr lang="ru-RU" sz="2800" dirty="0" err="1" smtClean="0"/>
              <a:t>кафе-столовая-ресторан-лавка</a:t>
            </a:r>
            <a:r>
              <a:rPr lang="ru-RU" sz="2800" dirty="0" smtClean="0"/>
              <a:t> – укажите точные контактные данные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90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/>
              <a:t>Статья о хорошем человеке</a:t>
            </a:r>
            <a:br>
              <a:rPr lang="ru-RU" sz="3200" dirty="0" smtClean="0"/>
            </a:br>
            <a:r>
              <a:rPr lang="ru-RU" sz="2400" dirty="0" smtClean="0"/>
              <a:t>(рубрики «Уральский характер» или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«Фронтовики рассказывают о войне»)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600200"/>
            <a:ext cx="8002587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Взять интервью либо рассказать интересную историю об уже не живущем человеке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Чем уникален этот человек?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Дать информацию, которой НЕТ в интернете: найдите информацию в архивах, поговорите с людьми, знавшими героя лично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Опишите несколько случаев из жизни данного человека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Попросите несколько архивных фотографий и сфотографируйте человека сами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С нашим современником статью надо согласовать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dirty="0" smtClean="0"/>
              <a:t>Добавить эмоций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86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Статья о местном сувенире, ремесленнике: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417638"/>
            <a:ext cx="8002587" cy="45259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Какие особые ремесла/подарки есть в малом городе/поселке?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Чем они отличаются от других?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Дать информацию, которой НЕТ в интернете: найдите информацию по истории, поговорите с местными людьми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Опишите несколько вариантов подарков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Сфотографируйте изделие с нескольких сторон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Разместите несколько фотографий изделий и фотографию мастера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Если есть несколько разноплановых изделий (дерево, стекло, керамика) лучше написать несколько статей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Добавить эмоций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Дать координаты мастера/места, где данные изделия можно купить</a:t>
            </a:r>
            <a:endParaRPr lang="ru-RU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77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060848"/>
            <a:ext cx="8424936" cy="254771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/>
              <a:t>ШАГ ВТОРОЙ: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600" dirty="0" smtClean="0"/>
              <a:t>Как получить отличные фотографии</a:t>
            </a:r>
            <a:br>
              <a:rPr lang="ru-RU" sz="3600" dirty="0" smtClean="0"/>
            </a:br>
            <a:r>
              <a:rPr lang="ru-RU" sz="3600" dirty="0" smtClean="0"/>
              <a:t>для туристического сайта:</a:t>
            </a:r>
            <a:br>
              <a:rPr lang="ru-RU" sz="3600" dirty="0" smtClean="0"/>
            </a:br>
            <a:r>
              <a:rPr lang="ru-RU" sz="3600" dirty="0" smtClean="0"/>
              <a:t>что это, как сделать качественный снимок,</a:t>
            </a:r>
            <a:br>
              <a:rPr lang="ru-RU" sz="3600" dirty="0" smtClean="0"/>
            </a:br>
            <a:r>
              <a:rPr lang="ru-RU" sz="3600" dirty="0" smtClean="0"/>
              <a:t>где взять идеи, чем снимать.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*</a:t>
            </a:r>
            <a:r>
              <a:rPr lang="ru-RU" sz="2200" dirty="0" smtClean="0"/>
              <a:t>Рекомендации не для профессиональных фотографов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2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24936" cy="926877"/>
          </a:xfrm>
        </p:spPr>
        <p:txBody>
          <a:bodyPr/>
          <a:lstStyle/>
          <a:p>
            <a:r>
              <a:rPr lang="ru-RU" sz="3600" dirty="0" smtClean="0"/>
              <a:t>Фото для публикации на  туристическом сайте или портале «</a:t>
            </a:r>
            <a:r>
              <a:rPr lang="ru-RU" sz="3600" b="1" dirty="0" smtClean="0"/>
              <a:t>НАШ УРАЛ»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44824"/>
            <a:ext cx="8229600" cy="409401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Важно понимать,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ЧТО</a:t>
            </a:r>
            <a:r>
              <a:rPr lang="ru-RU" dirty="0" smtClean="0"/>
              <a:t> ваш фотоснимок  должен донести до читателей портала «НАШ УРАЛ»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</a:t>
            </a:r>
            <a:r>
              <a:rPr lang="ru-RU" dirty="0" smtClean="0"/>
              <a:t> лучше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ПОДАТЬ</a:t>
            </a:r>
            <a:r>
              <a:rPr lang="ru-RU" dirty="0" smtClean="0"/>
              <a:t> тему на фотоснимке и как правильно сделать само фото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ЧТО</a:t>
            </a:r>
            <a:r>
              <a:rPr lang="ru-RU" dirty="0" smtClean="0"/>
              <a:t> надо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УЧИТЫВАТЬ</a:t>
            </a:r>
            <a:r>
              <a:rPr lang="ru-RU" dirty="0" smtClean="0"/>
              <a:t> при подготовке к публикации вашего фотоснимка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4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780928"/>
            <a:ext cx="8424936" cy="254771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37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Вступление: </a:t>
            </a: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Почти в каждом малом городе или поселке есть достопримечательности, объекты и субъекты, которые привлекут внимание российского туриста. Однако об этих достопримечательностях, объектах и субъектах  надо уметь рассказывать. Всемирная сеть (интернет) является сегодня самым оптимальным местом для размещения материалов, привлекающих  внимание туриста к городу (поселку).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endParaRPr lang="ru-RU" sz="1600" dirty="0" smtClean="0">
              <a:solidFill>
                <a:schemeClr val="bg1"/>
              </a:solidFill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24936" cy="926877"/>
          </a:xfrm>
        </p:spPr>
        <p:txBody>
          <a:bodyPr/>
          <a:lstStyle/>
          <a:p>
            <a:r>
              <a:rPr lang="ru-RU" sz="3600" b="1" dirty="0" smtClean="0"/>
              <a:t>Чем и где снимать?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" y="1557573"/>
            <a:ext cx="8229600" cy="4094014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Отправляясь в туристическую поездку, на прогулку в лес и даже в магазин за хлебом, берите всегда  с собой фотокамеру или телефон с фотокамерой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Если есть хорошая камера и вы умеете ею пользоваться - снимайте на камеру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Прочитайте хотя бы пару книг про фотографию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9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фотография?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Термин фотография означает рисование светом. Фактически, фотоаппарат фиксирует свет, попадающий через объектив на матрицу, и на основе этого света формируется изображение. Механизм того, как на основе света получается изображение, — довольно сложен, и на эту тему написано много научных трудов. По большому счету, детальное знание данного процесса не столь необходимо, но понимать некоторые аспекты все-таки надо.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5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775145"/>
            <a:ext cx="8229600" cy="560618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СВЕТ</a:t>
            </a:r>
            <a:r>
              <a:rPr lang="ru-RU" dirty="0" smtClean="0"/>
              <a:t> </a:t>
            </a:r>
            <a:r>
              <a:rPr lang="ru-RU" dirty="0"/>
              <a:t>является одним из ключевых моментов в </a:t>
            </a:r>
            <a:r>
              <a:rPr lang="ru-RU" dirty="0" smtClean="0"/>
              <a:t>фотографии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ажно</a:t>
            </a:r>
            <a:r>
              <a:rPr lang="ru-RU" dirty="0" smtClean="0"/>
              <a:t> </a:t>
            </a:r>
            <a:r>
              <a:rPr lang="ru-RU" dirty="0"/>
              <a:t>правильно выбрать </a:t>
            </a:r>
            <a:r>
              <a:rPr lang="ru-RU" dirty="0" smtClean="0"/>
              <a:t>время съемки, </a:t>
            </a:r>
            <a:r>
              <a:rPr lang="ru-RU" dirty="0"/>
              <a:t>максимально полно используя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возможности естественного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освещения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Наилучший </a:t>
            </a:r>
            <a:r>
              <a:rPr lang="ru-RU" dirty="0"/>
              <a:t>вариант –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боковой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или почти фронтальный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свет</a:t>
            </a:r>
            <a:r>
              <a:rPr lang="ru-RU" dirty="0"/>
              <a:t>. В таких условиях удастся хорошо проработать детали, передать текстуру и стилевые детали. Обилие света и игра теней сделают снимок объемным и живым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Если нет хорошего освещения – все равно фотографируйте. Лучше плохой снимок, чем совсем – никакого.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90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2000" b="1" dirty="0" smtClean="0"/>
              <a:t>СВЕТ</a:t>
            </a:r>
            <a:endParaRPr lang="ru-RU" sz="2000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3" y="1235396"/>
            <a:ext cx="2808312" cy="4212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16" y="1235396"/>
            <a:ext cx="2811768" cy="4236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96" y="1206154"/>
            <a:ext cx="2836991" cy="4266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80147" y="1004564"/>
            <a:ext cx="17251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фото с сайта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Pinterest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2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6321" y="6133685"/>
            <a:ext cx="1933738" cy="6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3192"/>
            <a:ext cx="4176464" cy="6267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9877"/>
            <a:ext cx="3798267" cy="25430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68960"/>
            <a:ext cx="3798268" cy="2848701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944" y="6133685"/>
            <a:ext cx="1610245" cy="565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2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159" y="270742"/>
            <a:ext cx="8856984" cy="5606183"/>
          </a:xfrm>
        </p:spPr>
        <p:txBody>
          <a:bodyPr rtlCol="0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5200" b="1" dirty="0" smtClean="0"/>
              <a:t>Фотографии природных достопримечательностей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Если идете/едете на природу – берите запасные батареи для фотокамеры/телефона.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 месте делайте максимальное количество фотографий, дома разберетесь, что хорошо, что плохо.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достопримечательность с разных сторон, с разных ракурсов.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Найдите точку съемки, с которой объект выглядит максимально эффектно.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детали: ствол дерева, божью коровку, цветы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себя и друзей на фоне достопримечательностей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6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546" y="5927354"/>
            <a:ext cx="2159230" cy="68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9019"/>
            <a:ext cx="4032448" cy="6051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9019"/>
            <a:ext cx="4104456" cy="5472607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176" y="5896460"/>
            <a:ext cx="2051001" cy="720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3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8640"/>
            <a:ext cx="8229600" cy="5750199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Иногда придется фотографировать один и тот же объект в разные сезоны, в разное время дня.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6107657"/>
            <a:ext cx="2339752" cy="74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1" y="1124744"/>
            <a:ext cx="7416824" cy="4943313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181" y="6092884"/>
            <a:ext cx="2016224" cy="708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2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8640"/>
            <a:ext cx="8229600" cy="5750199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Когда вы рассказываете о памятнике архитектуры - сфотографируйте общий вид здания и его отдельные фрагменты, это обогатит ваш рассказ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66" y="1400997"/>
            <a:ext cx="3335427" cy="2223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3" y="3699880"/>
            <a:ext cx="3359692" cy="2239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67" y="3706266"/>
            <a:ext cx="3335426" cy="2223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78" y="1397477"/>
            <a:ext cx="3370647" cy="2246536"/>
          </a:xfrm>
          <a:prstGeom prst="rect">
            <a:avLst/>
          </a:prstGeom>
        </p:spPr>
      </p:pic>
      <p:pic>
        <p:nvPicPr>
          <p:cNvPr id="11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5" y="1124743"/>
            <a:ext cx="2693191" cy="4041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" y="1124743"/>
            <a:ext cx="5974689" cy="4055925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3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068960"/>
            <a:ext cx="8424936" cy="254771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7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Вступление: </a:t>
            </a: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сегодняшний день самым простым способом считается продвижение туристических объектов через социальные сети,  но главный недостаток социальных сетей - при их использовании невозможно создать полноценный структурированный комплексный туристический продукт, который необходим для продвижения малого города или поселка, как туристической </a:t>
            </a:r>
            <a:r>
              <a:rPr lang="ru-RU" sz="33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дестинации</a:t>
            </a:r>
            <a:r>
              <a:rPr lang="ru-RU" sz="3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0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7" y="1786140"/>
            <a:ext cx="3221633" cy="2146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05262"/>
            <a:ext cx="3962395" cy="2640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3" y="404813"/>
            <a:ext cx="5294432" cy="3528243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2716" y="4882919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9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8640"/>
            <a:ext cx="8229600" cy="575019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Важно помнить, что одно и то же может выглядеть в разное время и с разных ракурсов по-разному… Возвращайтесь.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400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6" y="3861048"/>
            <a:ext cx="3934193" cy="2621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60" y="1125538"/>
            <a:ext cx="3960440" cy="2639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125539"/>
            <a:ext cx="3942139" cy="2639262"/>
          </a:xfrm>
          <a:prstGeom prst="rect">
            <a:avLst/>
          </a:prstGeom>
        </p:spPr>
      </p:pic>
      <p:pic>
        <p:nvPicPr>
          <p:cNvPr id="9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2716" y="4729308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30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2696"/>
            <a:ext cx="3472077" cy="2313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096880"/>
            <a:ext cx="3472077" cy="2313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4" y="3107469"/>
            <a:ext cx="3456187" cy="2303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5" y="476672"/>
            <a:ext cx="3456186" cy="2303225"/>
          </a:xfrm>
          <a:prstGeom prst="rect">
            <a:avLst/>
          </a:prstGeom>
        </p:spPr>
      </p:pic>
      <p:pic>
        <p:nvPicPr>
          <p:cNvPr id="8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31952"/>
            <a:ext cx="8856984" cy="560618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4000" b="1" dirty="0" smtClean="0"/>
              <a:t>Фотографии в музеях 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ru-RU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Спросите разрешение фотографировать.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Научитесь фотографировать через стекло.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самые эффектные экспонаты.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детали: орнамент, фактуру.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При публикации фотографии обязательно укажите место съемки.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4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8640"/>
            <a:ext cx="8229600" cy="5750199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Для наиболее эффектных артефактов</a:t>
            </a:r>
            <a:br>
              <a:rPr lang="ru-RU" sz="2400" dirty="0" smtClean="0"/>
            </a:br>
            <a:r>
              <a:rPr lang="ru-RU" sz="2400" dirty="0" smtClean="0"/>
              <a:t>используйте макросъемку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74" y="3429000"/>
            <a:ext cx="3389300" cy="2267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389300" cy="2267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74" y="1039286"/>
            <a:ext cx="3389300" cy="2268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7" y="1039286"/>
            <a:ext cx="3389300" cy="2267256"/>
          </a:xfrm>
          <a:prstGeom prst="rect">
            <a:avLst/>
          </a:prstGeom>
        </p:spPr>
      </p:pic>
      <p:pic>
        <p:nvPicPr>
          <p:cNvPr id="8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2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0768"/>
            <a:ext cx="5119560" cy="3411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156"/>
            <a:ext cx="3419646" cy="5752139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00538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897"/>
            <a:ext cx="4905943" cy="2909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1897"/>
            <a:ext cx="3495791" cy="3269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573016"/>
            <a:ext cx="3493865" cy="2328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24" y="3284538"/>
            <a:ext cx="2826631" cy="3140968"/>
          </a:xfrm>
          <a:prstGeom prst="rect">
            <a:avLst/>
          </a:prstGeom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1800200" cy="632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432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260648"/>
            <a:ext cx="8229600" cy="567819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000" dirty="0" smtClean="0"/>
              <a:t>Когда рассказываете о человеке - обогатите свой рассказ фотопортретом этого человека…  Или сделайте о нем фоторепортаж.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6130651"/>
            <a:ext cx="2267744" cy="72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портрет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8715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6"/>
            <a:ext cx="3707267" cy="2470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8"/>
            <a:ext cx="3707267" cy="24705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97" y="982510"/>
            <a:ext cx="3707904" cy="2470971"/>
          </a:xfrm>
          <a:prstGeom prst="rect">
            <a:avLst/>
          </a:prstGeom>
        </p:spPr>
      </p:pic>
      <p:pic>
        <p:nvPicPr>
          <p:cNvPr id="8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6217" y="6130651"/>
            <a:ext cx="1889637" cy="663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2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5606183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4000" b="1" dirty="0" smtClean="0"/>
              <a:t>Фотографии сувениров и подарков</a:t>
            </a:r>
            <a:br>
              <a:rPr lang="ru-RU" sz="4000" b="1" dirty="0" smtClean="0"/>
            </a:b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Побеспокойтесь о фоне, об освещении.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изделие с разных сторон, с разных ракурсов.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Найдите точку съемки, с которой объект выглядит максимально эффектно.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детали: орнамент, фактуру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себя и друзей на фоне объектов, с объектами в руках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0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94475"/>
            <a:ext cx="8229600" cy="567819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Рассказывая о ремесленнике – сфотографируйте его изделия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969687"/>
            <a:ext cx="2771800" cy="88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34" y="3468293"/>
            <a:ext cx="3707267" cy="2470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490429"/>
            <a:ext cx="3707904" cy="2470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97" y="893669"/>
            <a:ext cx="3707904" cy="2470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893670"/>
            <a:ext cx="3707904" cy="2470971"/>
          </a:xfrm>
          <a:prstGeom prst="rect">
            <a:avLst/>
          </a:prstGeom>
        </p:spPr>
      </p:pic>
      <p:pic>
        <p:nvPicPr>
          <p:cNvPr id="11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002" y="5999129"/>
            <a:ext cx="2088232" cy="733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9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91144"/>
            <a:ext cx="8424936" cy="3267794"/>
          </a:xfrm>
        </p:spPr>
        <p:txBody>
          <a:bodyPr rtlCol="0">
            <a:no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Полноценный комплексный туристический продукт, </a:t>
            </a: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который необходим для продвижения малого города или поселка, как туристической </a:t>
            </a:r>
            <a:r>
              <a:rPr lang="ru-RU" sz="2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дестинации</a:t>
            </a: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в упрощенном варианте, включает в себя: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Описание природных, исторических и промышленных достопримечательностей.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Информацию о событийном туризме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Мифы и легенды данного места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Информация о мастерах, информация о местных продуктах  и предметах местных народных промыслов, предлагаемых туристу в качестве сувениров и подарков из поездки.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Информация о местной кухне, рецепты местной еды.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Информация о знаменитых людях, живущих или проживавших на данной территории.</a:t>
            </a:r>
            <a:b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Информация о местной инфраструктуре: контакты и адреса кафе и столовых, о местах ночлега, о местных гидах и предлагаемых экскурсиях. 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8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Рисунок 3" descr="C:\Users\Andrey\AppData\Local\Microsoft\Windows\INetCache\Content.Word\12694995_1070132583051310_482160582302218152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13703" cy="34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5880100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8227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560618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4000" b="1" dirty="0" smtClean="0"/>
              <a:t>Фотографии уральских блюд</a:t>
            </a:r>
            <a:br>
              <a:rPr lang="ru-RU" sz="4000" b="1" dirty="0" smtClean="0"/>
            </a:b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Побеспокойтесь о фоне, об освещении.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Сфотографируйте исходные компоненты рецепта, разложив их аккуратно и красиво.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</a:t>
            </a:r>
            <a:r>
              <a:rPr lang="ru-RU" dirty="0" smtClean="0"/>
              <a:t>этапы приготовления еды.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Фотографируйте того, кто готовит.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Максимально эффектно сфотографируйте готовое блюдо.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260648"/>
            <a:ext cx="8229600" cy="5678191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Когда описываете рецепт приготовления блюда - будет здорово, если вы сделаете и фото его ингредиентов, и пошагового приготовления блюда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0" y="1830412"/>
            <a:ext cx="4991418" cy="3326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30412"/>
            <a:ext cx="3326780" cy="3326780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17880119_1461357793928785_7913604551818260599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17" y="521839"/>
            <a:ext cx="8042296" cy="535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31487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8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35" y="4005263"/>
            <a:ext cx="2535889" cy="1690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21" y="4005263"/>
            <a:ext cx="2484599" cy="1655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35" y="2214806"/>
            <a:ext cx="2524243" cy="1682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51" y="404814"/>
            <a:ext cx="2484071" cy="16556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005263"/>
            <a:ext cx="2484599" cy="16559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69" y="2209713"/>
            <a:ext cx="2476797" cy="16507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204864"/>
            <a:ext cx="2484072" cy="16556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35" y="428457"/>
            <a:ext cx="2512052" cy="16742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04813"/>
            <a:ext cx="2484072" cy="1655634"/>
          </a:xfrm>
          <a:prstGeom prst="rect">
            <a:avLst/>
          </a:prstGeom>
        </p:spPr>
      </p:pic>
      <p:pic>
        <p:nvPicPr>
          <p:cNvPr id="12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4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8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260648"/>
            <a:ext cx="3552331" cy="5678488"/>
          </a:xfrm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5882" y="5963963"/>
            <a:ext cx="2267744" cy="72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12622084_1060336227364279_8427271652701033502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2" y="279229"/>
            <a:ext cx="3951233" cy="592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9984" y="5963963"/>
            <a:ext cx="1872208" cy="657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0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1078"/>
            <a:ext cx="3996498" cy="2663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238538"/>
            <a:ext cx="3996813" cy="2663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8538"/>
            <a:ext cx="3996814" cy="2663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76672"/>
            <a:ext cx="3995936" cy="2663291"/>
          </a:xfrm>
          <a:prstGeom prst="rect">
            <a:avLst/>
          </a:prstGeom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978782"/>
            <a:ext cx="2232248" cy="784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0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предметы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76672"/>
            <a:ext cx="7905285" cy="526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2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88640"/>
            <a:ext cx="8229600" cy="5750199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400" dirty="0" smtClean="0"/>
              <a:t>Фотография должна привлечь внимание к вашему рассказу, это уже стало нормой для Интернета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14480"/>
            <a:ext cx="3545573" cy="2362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65" y="1057433"/>
            <a:ext cx="3542295" cy="2371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63438"/>
            <a:ext cx="3545573" cy="2365562"/>
          </a:xfrm>
          <a:prstGeom prst="rect">
            <a:avLst/>
          </a:prstGeom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90" y="5928388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73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560840" cy="5181744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467544" y="116632"/>
            <a:ext cx="8229600" cy="35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Выбирайте такой ракурс, который позволяет «оживить» повседневность и наполнить ее новыми эмоциями…</a:t>
            </a:r>
          </a:p>
        </p:txBody>
      </p:sp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17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67484"/>
            <a:ext cx="8424936" cy="410445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продвижения города, как туристической </a:t>
            </a:r>
            <a:r>
              <a:rPr lang="ru-RU" sz="23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дестинации</a:t>
            </a:r>
            <a:r>
              <a:rPr lang="ru-RU" sz="2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проект предлагает решить несколько задач:</a:t>
            </a: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Объединение знаний, энергии и компетенций местных жителей. В том числе: сотрудников муниципальных заведений - районных газет, библиотек, музеев, школ, центров искусств, членов творческих, краеведческих и </a:t>
            </a:r>
            <a:r>
              <a:rPr lang="ru-RU" sz="23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родоведческих</a:t>
            </a: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сообществ, а также владельцев малого и среднего бизнеса, заинтересованных в привлечении туристов . Это особенно актуально из-за недостаточности материальных и человеческих ресурсов в администрациях малых городов (поселков) для этой цели.</a:t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•Обучение представителей этих групп жителей способам инвентаризации туристических объектов и основным навыкам по размещению полученной информации в интернете.</a:t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3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1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292423"/>
            <a:ext cx="3707904" cy="2471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4" y="3286610"/>
            <a:ext cx="3707904" cy="2471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4" y="692696"/>
            <a:ext cx="3707904" cy="2471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5" y="692696"/>
            <a:ext cx="3707904" cy="2470971"/>
          </a:xfrm>
          <a:prstGeom prst="rect">
            <a:avLst/>
          </a:prstGeom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668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9" y="476673"/>
            <a:ext cx="3900135" cy="2599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62" y="3295061"/>
            <a:ext cx="3874309" cy="2581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9" y="3284983"/>
            <a:ext cx="3888654" cy="2591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62" y="483875"/>
            <a:ext cx="3906271" cy="2603530"/>
          </a:xfrm>
          <a:prstGeom prst="rect">
            <a:avLst/>
          </a:prstGeom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7" y="5898862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709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692697"/>
            <a:ext cx="8229600" cy="524614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Фотография - это очень творческий процесс!</a:t>
            </a:r>
            <a:r>
              <a:rPr lang="ru-RU" dirty="0"/>
              <a:t> </a:t>
            </a:r>
            <a:r>
              <a:rPr lang="ru-RU" dirty="0" smtClean="0"/>
              <a:t>Даже когда всё вроде бы уже придумано, каждый фотограф или придумывает свои приемы для фотографирования, или использует готовые решения, но каждый  по своему…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Интересные темы по фотографии и другим не менее творческим идеям можно найти на общедоступном сайте </a:t>
            </a:r>
            <a:r>
              <a:rPr lang="en-US" dirty="0" smtClean="0"/>
              <a:t>Pinterest</a:t>
            </a:r>
            <a:r>
              <a:rPr lang="ru-RU" dirty="0"/>
              <a:t>.</a:t>
            </a:r>
            <a:r>
              <a:rPr lang="en-US" dirty="0" smtClean="0"/>
              <a:t>com</a:t>
            </a:r>
            <a:r>
              <a:rPr lang="ru-RU" dirty="0" smtClean="0"/>
              <a:t>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9192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9438"/>
            <a:ext cx="3672780" cy="4994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88190"/>
            <a:ext cx="3332627" cy="4998940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222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4000" b="1" dirty="0" smtClean="0"/>
              <a:t>ВСЕМ ПОЗИТИВА! 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80100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18839480_1525023460895551_1407026501724579879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71581"/>
            <a:ext cx="7094549" cy="471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8617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424936" cy="3470110"/>
          </a:xfrm>
        </p:spPr>
        <p:txBody>
          <a:bodyPr>
            <a:normAutofit/>
          </a:bodyPr>
          <a:lstStyle/>
          <a:p>
            <a:r>
              <a:rPr lang="ru-RU" dirty="0" smtClean="0"/>
              <a:t>ШАГ ТРЕТИЙ: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разместить свои статьи</a:t>
            </a:r>
            <a:br>
              <a:rPr lang="ru-RU" dirty="0" smtClean="0"/>
            </a:br>
            <a:r>
              <a:rPr lang="ru-RU" dirty="0" smtClean="0"/>
              <a:t>на портале «Наш Урал»</a:t>
            </a:r>
            <a:br>
              <a:rPr lang="ru-RU" dirty="0" smtClean="0"/>
            </a:br>
            <a:r>
              <a:rPr lang="ru-RU" dirty="0" smtClean="0"/>
              <a:t>и /или в интернете</a:t>
            </a:r>
            <a:endParaRPr lang="ru-RU" dirty="0"/>
          </a:p>
        </p:txBody>
      </p:sp>
      <p:pic>
        <p:nvPicPr>
          <p:cNvPr id="3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2408804" cy="84609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151" y="5320740"/>
            <a:ext cx="2643374" cy="84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704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5" y="692696"/>
            <a:ext cx="8645989" cy="4392488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/>
              <a:t>Итак, вы подготовили отличную статью с подробностями, которых нет в интернете, для иллюстрации у вас есть собственные оригинальные  фотографии – что дальше?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Как разместить материал в интернете так, чтобы его увидело максимальное число заинтересованных людей?</a:t>
            </a:r>
            <a:endParaRPr lang="ru-RU" sz="3100" dirty="0"/>
          </a:p>
        </p:txBody>
      </p:sp>
      <p:pic>
        <p:nvPicPr>
          <p:cNvPr id="3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2408804" cy="84609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151" y="5320740"/>
            <a:ext cx="2643374" cy="84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658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033272"/>
          </a:xfrm>
        </p:spPr>
        <p:txBody>
          <a:bodyPr/>
          <a:lstStyle/>
          <a:p>
            <a:r>
              <a:rPr lang="ru-RU" dirty="0"/>
              <a:t>Что такое портал «Наш Урал»?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24744"/>
            <a:ext cx="8314182" cy="4687408"/>
          </a:xfrm>
        </p:spPr>
        <p:txBody>
          <a:bodyPr>
            <a:noAutofit/>
          </a:bodyPr>
          <a:lstStyle/>
          <a:p>
            <a:r>
              <a:rPr lang="ru-RU" sz="2200" dirty="0"/>
              <a:t>Это </a:t>
            </a:r>
            <a:r>
              <a:rPr lang="ru-RU" sz="2200" dirty="0" smtClean="0"/>
              <a:t>портал, </a:t>
            </a:r>
            <a:r>
              <a:rPr lang="ru-RU" sz="2200" dirty="0"/>
              <a:t>полностью посвященный </a:t>
            </a:r>
            <a:r>
              <a:rPr lang="ru-RU" sz="2200" dirty="0" smtClean="0"/>
              <a:t>туристическим </a:t>
            </a:r>
            <a:r>
              <a:rPr lang="ru-RU" sz="2200" dirty="0" err="1" smtClean="0"/>
              <a:t>дестинациям</a:t>
            </a:r>
            <a:r>
              <a:rPr lang="ru-RU" sz="2200" dirty="0" smtClean="0"/>
              <a:t> всего Уральского региона. </a:t>
            </a:r>
            <a:endParaRPr lang="en-US" sz="2200" dirty="0"/>
          </a:p>
          <a:p>
            <a:r>
              <a:rPr lang="ru-RU" sz="2200" dirty="0"/>
              <a:t>На портале описано больше </a:t>
            </a:r>
            <a:r>
              <a:rPr lang="ru-RU" sz="2200" dirty="0" smtClean="0"/>
              <a:t>полутора тысяч природных, исторических, промышленных достопримечательностей Урала.</a:t>
            </a:r>
          </a:p>
          <a:p>
            <a:r>
              <a:rPr lang="ru-RU" sz="2200" dirty="0" smtClean="0"/>
              <a:t>На </a:t>
            </a:r>
            <a:r>
              <a:rPr lang="ru-RU" sz="2200" dirty="0" smtClean="0"/>
              <a:t>портале предлагаются комплексные туристические маршруты от путешественников.</a:t>
            </a:r>
          </a:p>
          <a:p>
            <a:r>
              <a:rPr lang="ru-RU" sz="2200" dirty="0" smtClean="0"/>
              <a:t>На портале представлена туристическая информация по многим уральским городам.</a:t>
            </a:r>
          </a:p>
          <a:p>
            <a:r>
              <a:rPr lang="ru-RU" sz="2200" dirty="0" smtClean="0"/>
              <a:t>На портале представлена информация о туристической инфраструктуре </a:t>
            </a:r>
            <a:r>
              <a:rPr lang="ru-RU" sz="2200" dirty="0" smtClean="0"/>
              <a:t>Урала, </a:t>
            </a:r>
            <a:r>
              <a:rPr lang="ru-RU" sz="2200" dirty="0"/>
              <a:t>собрано более ста рассказов о замечательных уральцах, художниках и фотографах, представлена информация об уральской кухне, подарках с Урала, размещены многочисленные краеведческие материалы, активно освящается событийная жизнь Урала</a:t>
            </a:r>
            <a:endParaRPr lang="en-US" sz="2200" dirty="0"/>
          </a:p>
          <a:p>
            <a:endParaRPr lang="ru-RU" sz="2200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363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033272"/>
          </a:xfrm>
        </p:spPr>
        <p:txBody>
          <a:bodyPr/>
          <a:lstStyle/>
          <a:p>
            <a:r>
              <a:rPr lang="ru-RU" dirty="0"/>
              <a:t>Что такое портал «Наш Урал»?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61872"/>
            <a:ext cx="8314182" cy="53492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Для Знатоков Урала</a:t>
            </a:r>
            <a:r>
              <a:rPr lang="ru-RU" sz="2400" dirty="0" smtClean="0"/>
              <a:t>: это </a:t>
            </a:r>
            <a:r>
              <a:rPr lang="ru-RU" sz="2400" dirty="0"/>
              <a:t>очень удобно организованный личный </a:t>
            </a:r>
            <a:r>
              <a:rPr lang="ru-RU" sz="2400" dirty="0" smtClean="0"/>
              <a:t>дневник путешествий по Уралу.  </a:t>
            </a:r>
            <a:r>
              <a:rPr lang="ru-RU" sz="2400" dirty="0"/>
              <a:t>С фотографиями и видео</a:t>
            </a:r>
            <a:r>
              <a:rPr lang="ru-RU" sz="2400" dirty="0" smtClean="0"/>
              <a:t>. Вы можете создать на портале собственную страницу, с собственной структурой размещения информации.</a:t>
            </a:r>
          </a:p>
          <a:p>
            <a:r>
              <a:rPr lang="ru-RU" sz="2400" b="1" dirty="0" smtClean="0"/>
              <a:t>Для представителей учреждений и муниципалитетов</a:t>
            </a:r>
            <a:r>
              <a:rPr lang="ru-RU" sz="2400" dirty="0" smtClean="0"/>
              <a:t>: это отличная возможность публикации новостей о туристических событиях региона и туристических объектах.</a:t>
            </a:r>
          </a:p>
          <a:p>
            <a:r>
              <a:rPr lang="ru-RU" sz="2400" b="1" dirty="0" smtClean="0"/>
              <a:t>Для владельцев туристических объектов и организаторов туристических событий</a:t>
            </a:r>
            <a:r>
              <a:rPr lang="ru-RU" sz="2400" dirty="0" smtClean="0"/>
              <a:t>: отличная площадка взаимодействия с целевыми клиентами – людьми, путешествующими по Уралу.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489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УРАЛ </a:t>
            </a:r>
            <a:br>
              <a:rPr lang="ru-RU" dirty="0" smtClean="0"/>
            </a:br>
            <a:r>
              <a:rPr lang="ru-RU" dirty="0" smtClean="0"/>
              <a:t>в социальных сетях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844824"/>
            <a:ext cx="3826768" cy="430993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Портал НАШ УРАЛ активно представлен во всех социальных сетях.</a:t>
            </a:r>
          </a:p>
          <a:p>
            <a:r>
              <a:rPr lang="ru-RU" dirty="0" smtClean="0"/>
              <a:t>Кол-во подписчиков более 25 000 человек.</a:t>
            </a:r>
          </a:p>
          <a:p>
            <a:r>
              <a:rPr lang="ru-RU" dirty="0" smtClean="0"/>
              <a:t>Это живые люди, энтузиасты, которые приходят сами и приводят за собой друзей.</a:t>
            </a:r>
          </a:p>
          <a:p>
            <a:r>
              <a:rPr lang="ru-RU" dirty="0" smtClean="0"/>
              <a:t>Отчеты о своих путешествиях оставляют десятки человек и по их стопам идут новые путешественники.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021288"/>
            <a:ext cx="2160240" cy="68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77272"/>
            <a:ext cx="2177092" cy="76470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8341"/>
            <a:ext cx="463769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63272" cy="521025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продвижения города, как туристической </a:t>
            </a: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дестинации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необходимо научиться следующим навыкам: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1: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писать качественные статьи об объектах и субъектах туристической </a:t>
            </a:r>
            <a:r>
              <a:rPr lang="ru-RU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дестинации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2: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делать качественные фотографии объектов и субъектов</a:t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3: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размещать информацию в интернете</a:t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(на портале НАШ УРАЛ) </a:t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4: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Размещать информацию в </a:t>
            </a:r>
            <a:r>
              <a:rPr lang="ru-RU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соцсетях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9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Статистика посещения портала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6021288"/>
            <a:ext cx="2160240" cy="68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77272"/>
            <a:ext cx="2177092" cy="7647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93" y="1295458"/>
            <a:ext cx="7335274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362" y="0"/>
            <a:ext cx="7886700" cy="1325562"/>
          </a:xfrm>
        </p:spPr>
        <p:txBody>
          <a:bodyPr>
            <a:normAutofit/>
          </a:bodyPr>
          <a:lstStyle/>
          <a:p>
            <a:r>
              <a:rPr lang="ru-RU" dirty="0"/>
              <a:t>Почему «Наш Урал» лучше, чем </a:t>
            </a:r>
            <a:r>
              <a:rPr lang="ru-RU" dirty="0" err="1"/>
              <a:t>соцсети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5"/>
            <a:ext cx="7776864" cy="450780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Ваши </a:t>
            </a:r>
            <a:r>
              <a:rPr lang="ru-RU" dirty="0"/>
              <a:t>материалы будут читать люди, которые реально интересуются Уралом.</a:t>
            </a:r>
          </a:p>
          <a:p>
            <a:r>
              <a:rPr lang="ru-RU" dirty="0"/>
              <a:t>К</a:t>
            </a:r>
            <a:r>
              <a:rPr lang="ru-RU" dirty="0" smtClean="0"/>
              <a:t>аждый </a:t>
            </a:r>
            <a:r>
              <a:rPr lang="ru-RU" dirty="0"/>
              <a:t>Ваш материал увидят более 1000 человек в день.</a:t>
            </a:r>
          </a:p>
          <a:p>
            <a:r>
              <a:rPr lang="ru-RU" dirty="0" smtClean="0"/>
              <a:t>Ваш личный </a:t>
            </a:r>
            <a:r>
              <a:rPr lang="ru-RU" dirty="0"/>
              <a:t>кабинет на портале — это не болото </a:t>
            </a:r>
            <a:r>
              <a:rPr lang="ru-RU" dirty="0" err="1"/>
              <a:t>соцсетей</a:t>
            </a:r>
            <a:r>
              <a:rPr lang="ru-RU" dirty="0"/>
              <a:t>, где любой пост через день утонет в миллионах других постов. Здесь все Ваши материалы для Вас всегда в одном месте, и всегда по поисковому запросу попадают к тому, кто их ищет.</a:t>
            </a:r>
          </a:p>
          <a:p>
            <a:r>
              <a:rPr lang="ru-RU" dirty="0" smtClean="0"/>
              <a:t>На </a:t>
            </a:r>
            <a:r>
              <a:rPr lang="ru-RU" dirty="0"/>
              <a:t>портале любой материал дублируется во все популярные </a:t>
            </a:r>
            <a:r>
              <a:rPr lang="ru-RU" dirty="0" err="1"/>
              <a:t>соцсети</a:t>
            </a:r>
            <a:r>
              <a:rPr lang="ru-RU" dirty="0"/>
              <a:t>, то есть опубликовав пост на портале «Наш Урал», он автоматически </a:t>
            </a:r>
            <a:r>
              <a:rPr lang="ru-RU" dirty="0" err="1"/>
              <a:t>продублируется</a:t>
            </a:r>
            <a:r>
              <a:rPr lang="ru-RU" dirty="0"/>
              <a:t> на странички в социальных сетях. Можно будет просто поделиться постом у себя на странице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660744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260" y="5614769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2442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814" y="476672"/>
            <a:ext cx="6012179" cy="994172"/>
          </a:xfrm>
        </p:spPr>
        <p:txBody>
          <a:bodyPr>
            <a:normAutofit/>
          </a:bodyPr>
          <a:lstStyle/>
          <a:p>
            <a:r>
              <a:rPr lang="ru-RU" dirty="0"/>
              <a:t>Клуб Знатоков </a:t>
            </a:r>
            <a:r>
              <a:rPr lang="ru-RU" dirty="0" smtClean="0"/>
              <a:t>Урала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3009" y="1520772"/>
            <a:ext cx="6076188" cy="37376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Активное сообщество путешественников-практиков, которые </a:t>
            </a:r>
            <a:r>
              <a:rPr lang="ru-RU" dirty="0"/>
              <a:t>рассказывают об уральском регионе со вкусными деталями, издают книги об Урале и замечательных уральцах, проводят мероприятия по продвижению Урала, путешествуют по всему родному </a:t>
            </a:r>
            <a:r>
              <a:rPr lang="ru-RU" dirty="0" smtClean="0"/>
              <a:t>краю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/>
              <a:t>собирают вокруг себя интересных </a:t>
            </a:r>
            <a:r>
              <a:rPr lang="ru-RU" dirty="0" smtClean="0"/>
              <a:t>людей.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40"/>
            <a:ext cx="2768367" cy="649212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79" y="5320740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6587" y="5258382"/>
            <a:ext cx="1674186" cy="588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080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вступить в «Клуб Знатоков Урала»?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0866"/>
            <a:ext cx="7886700" cy="132467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Получить логин и пароль от портала можно подав заявку через форму: </a:t>
            </a:r>
            <a:r>
              <a:rPr lang="en-US" dirty="0"/>
              <a:t>https://nashural.ru/klub-znatokov-urala/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50" y="3068574"/>
            <a:ext cx="5000625" cy="3390900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57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 fontScale="90000"/>
          </a:bodyPr>
          <a:lstStyle/>
          <a:p>
            <a:r>
              <a:rPr lang="ru-RU" dirty="0"/>
              <a:t>Вход на портал «Наш Урал»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860" y="1908366"/>
            <a:ext cx="4123824" cy="406667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Перейдите по ссылке: </a:t>
            </a:r>
            <a:r>
              <a:rPr lang="en-US" dirty="0">
                <a:hlinkClick r:id="rId2"/>
              </a:rPr>
              <a:t>https://nashural.ru/homm</a:t>
            </a:r>
            <a:endParaRPr lang="ru-RU" dirty="0"/>
          </a:p>
          <a:p>
            <a:r>
              <a:rPr lang="ru-RU" dirty="0"/>
              <a:t>Вы попадёте на страницу входа. Введите свой логин/пароль и попадете в свой личный кабинет.</a:t>
            </a:r>
          </a:p>
        </p:txBody>
      </p:sp>
      <p:pic>
        <p:nvPicPr>
          <p:cNvPr id="3074" name="Picture 2" descr="https://nashural.ru/assets/uploads/step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3" y="1503235"/>
            <a:ext cx="4576399" cy="43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1787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460" y="1772816"/>
            <a:ext cx="4015540" cy="4066673"/>
          </a:xfrm>
        </p:spPr>
        <p:txBody>
          <a:bodyPr>
            <a:normAutofit/>
          </a:bodyPr>
          <a:lstStyle/>
          <a:p>
            <a:r>
              <a:rPr lang="ru-RU" dirty="0"/>
              <a:t>Нажмите кнопку «Добавить запись»</a:t>
            </a:r>
          </a:p>
          <a:p>
            <a:r>
              <a:rPr lang="ru-RU" dirty="0"/>
              <a:t>Напишите заголовок в соответствующем поле</a:t>
            </a:r>
          </a:p>
        </p:txBody>
      </p:sp>
      <p:pic>
        <p:nvPicPr>
          <p:cNvPr id="5122" name="Picture 2" descr="https://nashural.ru/assets/uploads/step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74408"/>
            <a:ext cx="4720348" cy="44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47056" cy="77137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2573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8145" y="2021258"/>
            <a:ext cx="4015540" cy="406667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Скопируйте необходимый текст из блокнота/</a:t>
            </a:r>
            <a:r>
              <a:rPr lang="ru-RU" dirty="0" err="1"/>
              <a:t>ворда</a:t>
            </a:r>
            <a:r>
              <a:rPr lang="ru-RU" dirty="0"/>
              <a:t> или пишите прямо в поле для поста.</a:t>
            </a:r>
          </a:p>
          <a:p>
            <a:r>
              <a:rPr lang="ru-RU" dirty="0"/>
              <a:t>Доступны все функции форматирование текста.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" y="1600200"/>
            <a:ext cx="4788959" cy="4366758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745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556792"/>
            <a:ext cx="4015540" cy="453595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Расставьте в тексте фотографии или видео.</a:t>
            </a:r>
          </a:p>
          <a:p>
            <a:r>
              <a:rPr lang="ru-RU" dirty="0"/>
              <a:t>Поставьте курсор в нужное место, нажмите на кнопку «Добавить </a:t>
            </a:r>
            <a:r>
              <a:rPr lang="ru-RU" dirty="0" err="1"/>
              <a:t>медиафайл</a:t>
            </a:r>
            <a:r>
              <a:rPr lang="ru-RU" dirty="0"/>
              <a:t>», затем загрузите и выберите необходимый файл.</a:t>
            </a:r>
          </a:p>
          <a:p>
            <a:r>
              <a:rPr lang="ru-RU" dirty="0"/>
              <a:t>Всегда указывайте авторство фотографий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85" y="1460938"/>
            <a:ext cx="3386891" cy="4791632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8770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412776"/>
            <a:ext cx="4015540" cy="453595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Обязательно расскажите, как добираться до начала маршрута, описав особенности дороги.</a:t>
            </a:r>
          </a:p>
          <a:p>
            <a:r>
              <a:rPr lang="ru-RU" dirty="0"/>
              <a:t>Напишите, где ночевали, где обедали (если это не тайна)</a:t>
            </a:r>
          </a:p>
          <a:p>
            <a:r>
              <a:rPr lang="ru-RU" dirty="0"/>
              <a:t>Укажите время работы объекта и особенности снаряжения для посещения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" y="1223072"/>
            <a:ext cx="4450212" cy="4987340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3181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324" y="82133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124744"/>
            <a:ext cx="6539162" cy="5305926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 smtClean="0"/>
              <a:t>Лучше разместить ваш </a:t>
            </a:r>
            <a:r>
              <a:rPr lang="ru-RU" sz="3000" dirty="0"/>
              <a:t>материал в определённой рубрике, </a:t>
            </a:r>
            <a:r>
              <a:rPr lang="ru-RU" sz="3000" dirty="0" smtClean="0"/>
              <a:t>которая представлена </a:t>
            </a:r>
            <a:r>
              <a:rPr lang="ru-RU" sz="3000" dirty="0"/>
              <a:t>на портале.</a:t>
            </a:r>
          </a:p>
          <a:p>
            <a:r>
              <a:rPr lang="ru-RU" sz="3000" dirty="0" smtClean="0"/>
              <a:t>Обязательно добавить </a:t>
            </a:r>
            <a:r>
              <a:rPr lang="ru-RU" sz="3000" dirty="0"/>
              <a:t>метки. Это ключевые слова, которые коротко описывают то, о чем говорится в статье.</a:t>
            </a:r>
          </a:p>
          <a:p>
            <a:r>
              <a:rPr lang="ru-RU" sz="3000" dirty="0" smtClean="0"/>
              <a:t>Можно </a:t>
            </a:r>
            <a:r>
              <a:rPr lang="ru-RU" sz="3000" dirty="0"/>
              <a:t>воспользоваться уже </a:t>
            </a:r>
            <a:r>
              <a:rPr lang="ru-RU" sz="3000" dirty="0" smtClean="0"/>
              <a:t>имеющимися метками. </a:t>
            </a:r>
            <a:r>
              <a:rPr lang="ru-RU" sz="3000" dirty="0"/>
              <a:t>Для этого достаточно набрать начало слова, либо нажать кнопку «Выбрать из часто используемых меток</a:t>
            </a:r>
            <a:r>
              <a:rPr lang="ru-RU" dirty="0"/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78859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324" y="5828372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11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24936" cy="41764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/>
              <a:t>ШАГ ПЕРВЫЙ: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Как написать статью для туристического сайта в интернете: план статьи, важность заголовка, различные тонкости и советы для различных тем</a:t>
            </a:r>
            <a:endParaRPr lang="ru-RU" dirty="0" smtClean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137" y="5758938"/>
            <a:ext cx="3060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8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88" y="274638"/>
            <a:ext cx="6539162" cy="1325562"/>
          </a:xfrm>
        </p:spPr>
        <p:txBody>
          <a:bodyPr>
            <a:normAutofit/>
          </a:bodyPr>
          <a:lstStyle/>
          <a:p>
            <a:r>
              <a:rPr lang="ru-RU" dirty="0"/>
              <a:t>Создание своей статьи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628800"/>
            <a:ext cx="4015540" cy="4535954"/>
          </a:xfrm>
        </p:spPr>
        <p:txBody>
          <a:bodyPr>
            <a:normAutofit/>
          </a:bodyPr>
          <a:lstStyle/>
          <a:p>
            <a:r>
              <a:rPr lang="ru-RU" sz="2800" dirty="0"/>
              <a:t>Найдите и нажмите кнопку «сохранить».</a:t>
            </a:r>
          </a:p>
          <a:p>
            <a:r>
              <a:rPr lang="ru-RU" sz="2800" dirty="0"/>
              <a:t>После </a:t>
            </a:r>
            <a:r>
              <a:rPr lang="ru-RU" sz="2800" dirty="0" err="1"/>
              <a:t>модерации</a:t>
            </a:r>
            <a:r>
              <a:rPr lang="ru-RU" sz="2800" dirty="0"/>
              <a:t> Ваш пост будет опубликован.</a:t>
            </a:r>
          </a:p>
          <a:p>
            <a:r>
              <a:rPr lang="ru-RU" sz="2800" dirty="0" smtClean="0"/>
              <a:t>После </a:t>
            </a:r>
            <a:r>
              <a:rPr lang="ru-RU" sz="2800" dirty="0"/>
              <a:t>публикации можно вносить любые исправления в текст.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6191"/>
            <a:ext cx="3203936" cy="4615097"/>
          </a:xfrm>
          <a:prstGeom prst="rect">
            <a:avLst/>
          </a:prstGeom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5949280"/>
            <a:ext cx="1674186" cy="78407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3180" y="5951322"/>
            <a:ext cx="2128345" cy="9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776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8640" y="1124744"/>
            <a:ext cx="8631832" cy="34701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ШАГ ЧЕТВЕРТЫЙ: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самостоятельно продвигать свои статьи в Интернете:</a:t>
            </a:r>
            <a:br>
              <a:rPr lang="ru-RU" dirty="0" smtClean="0"/>
            </a:br>
            <a:r>
              <a:rPr lang="ru-RU" dirty="0" smtClean="0"/>
              <a:t>пара полезных советов</a:t>
            </a:r>
            <a:endParaRPr lang="ru-RU" dirty="0"/>
          </a:p>
        </p:txBody>
      </p:sp>
      <p:pic>
        <p:nvPicPr>
          <p:cNvPr id="3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2408804" cy="84609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151" y="5320740"/>
            <a:ext cx="2643374" cy="84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0480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7886700" cy="435133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Пишите оригинальные статьи, не копируя блоки из интернета.</a:t>
            </a:r>
          </a:p>
          <a:p>
            <a:r>
              <a:rPr lang="ru-RU" sz="2800" dirty="0" smtClean="0"/>
              <a:t>Обязательно обозначьте в </a:t>
            </a:r>
            <a:r>
              <a:rPr lang="ru-RU" sz="2800" dirty="0" smtClean="0"/>
              <a:t>статье </a:t>
            </a:r>
            <a:r>
              <a:rPr lang="ru-RU" sz="2800" dirty="0" smtClean="0"/>
              <a:t>свое отношение к объекту или субъекту.</a:t>
            </a:r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79" y="5320740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1325562"/>
          </a:xfrm>
        </p:spPr>
        <p:txBody>
          <a:bodyPr>
            <a:normAutofit/>
          </a:bodyPr>
          <a:lstStyle/>
          <a:p>
            <a:r>
              <a:rPr lang="ru-RU" sz="3300" dirty="0" smtClean="0"/>
              <a:t>Какие тексты лучше продвигаются в сети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31263781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тексты лучше продвигаются в сети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7886700" cy="4351337"/>
          </a:xfrm>
        </p:spPr>
        <p:txBody>
          <a:bodyPr/>
          <a:lstStyle/>
          <a:p>
            <a:r>
              <a:rPr lang="ru-RU" dirty="0" smtClean="0"/>
              <a:t>Поисковые машины каждый день становятся все умнее. И хоть внутри них много различных алгоритмов, но все равно поиск они осуществляют с помощью ключевых слов, которые указывает сам пользователь в запросе.</a:t>
            </a:r>
          </a:p>
          <a:p>
            <a:r>
              <a:rPr lang="ru-RU" dirty="0" smtClean="0"/>
              <a:t>Для того, чтобы понять, какие слова наиболее популярны в данный момент, удобно пользоваться сервисом подбором таких слов от самого Яндекса: </a:t>
            </a:r>
            <a:r>
              <a:rPr lang="en-US" dirty="0" err="1" smtClean="0"/>
              <a:t>Wordstat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Обязательно включите эти популярные слова в статью и в анонс статьи.</a:t>
            </a:r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97" y="5627775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3648" y="5581798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788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пользоваться </a:t>
            </a:r>
            <a:r>
              <a:rPr lang="en-US" dirty="0" err="1" smtClean="0"/>
              <a:t>Wordstat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68761"/>
            <a:ext cx="8263830" cy="433391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Введите слово или словосочетание, обозначающее </a:t>
            </a:r>
            <a:r>
              <a:rPr lang="ru-RU" dirty="0" smtClean="0"/>
              <a:t>вашу достопримечательность </a:t>
            </a:r>
            <a:r>
              <a:rPr lang="ru-RU" dirty="0"/>
              <a:t>или услугу, и нажмите кнопку «Подобрать».</a:t>
            </a:r>
          </a:p>
          <a:p>
            <a:r>
              <a:rPr lang="ru-RU" dirty="0"/>
              <a:t>В результатах подбора будет приведена статистика запросов на Яндексе, включающих заданное вами слово или словосочетание (слева), и похожих запросов (справа).</a:t>
            </a:r>
          </a:p>
          <a:p>
            <a:r>
              <a:rPr lang="ru-RU" dirty="0"/>
              <a:t>Цифры рядом с каждым запросом в результатах подбора слов дают предварительный прогноз числа показов в месяц, которое вы получите, выбрав этот запрос в качестве ключевого слова. Так, цифра рядом со словом </a:t>
            </a:r>
            <a:r>
              <a:rPr lang="ru-RU" dirty="0" smtClean="0"/>
              <a:t>«Билимбай» </a:t>
            </a:r>
            <a:r>
              <a:rPr lang="ru-RU" dirty="0"/>
              <a:t>обозначает число показов по всем запросам со словом </a:t>
            </a:r>
            <a:r>
              <a:rPr lang="ru-RU" dirty="0" smtClean="0"/>
              <a:t>«</a:t>
            </a:r>
            <a:r>
              <a:rPr lang="ru-RU" dirty="0"/>
              <a:t>Билимбай»: «</a:t>
            </a:r>
            <a:r>
              <a:rPr lang="ru-RU" dirty="0" err="1"/>
              <a:t>билимбай</a:t>
            </a:r>
            <a:r>
              <a:rPr lang="ru-RU" dirty="0"/>
              <a:t> </a:t>
            </a:r>
            <a:r>
              <a:rPr lang="ru-RU" dirty="0" err="1"/>
              <a:t>первоуральск</a:t>
            </a:r>
            <a:r>
              <a:rPr lang="ru-RU" dirty="0"/>
              <a:t>», «день </a:t>
            </a:r>
            <a:r>
              <a:rPr lang="ru-RU" dirty="0" err="1"/>
              <a:t>билимбая</a:t>
            </a:r>
            <a:r>
              <a:rPr lang="ru-RU" dirty="0"/>
              <a:t>», «карта </a:t>
            </a:r>
            <a:r>
              <a:rPr lang="ru-RU" dirty="0" err="1" smtClean="0"/>
              <a:t>билимбая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т.п.</a:t>
            </a:r>
          </a:p>
          <a:p>
            <a:r>
              <a:rPr lang="ru-RU" dirty="0"/>
              <a:t>Если вы хотите узнать количество показов для пользователей из определенного региона, кликните по «Все регионы</a:t>
            </a:r>
            <a:r>
              <a:rPr lang="ru-RU" dirty="0" smtClean="0"/>
              <a:t>».</a:t>
            </a:r>
            <a:endParaRPr lang="en-US" dirty="0" smtClean="0"/>
          </a:p>
          <a:p>
            <a:r>
              <a:rPr lang="ru-RU" dirty="0" smtClean="0"/>
              <a:t>Важно знать, что этот сервис показывает только цифры за последние 30 дней. Поэтому важно учитывать сезонность запроса.</a:t>
            </a:r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6085" y="5350423"/>
            <a:ext cx="2035439" cy="65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50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994172"/>
          </a:xfrm>
        </p:spPr>
        <p:txBody>
          <a:bodyPr/>
          <a:lstStyle/>
          <a:p>
            <a:r>
              <a:rPr lang="ru-RU" dirty="0" smtClean="0"/>
              <a:t>Как пользоваться </a:t>
            </a:r>
            <a:r>
              <a:rPr lang="en-US" dirty="0" err="1" smtClean="0"/>
              <a:t>Wordstat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83451"/>
            <a:ext cx="7056784" cy="5187158"/>
          </a:xfrm>
        </p:spPr>
      </p:pic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1674186" cy="58805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759287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34121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оформлять </a:t>
            </a:r>
            <a:r>
              <a:rPr lang="ru-RU" dirty="0" smtClean="0"/>
              <a:t>посты в </a:t>
            </a:r>
            <a:r>
              <a:rPr lang="ru-RU" dirty="0" err="1" smtClean="0"/>
              <a:t>соцсетях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Подбирайте большие и яркие картинки для анонса.</a:t>
            </a:r>
            <a:r>
              <a:rPr lang="ru-RU" dirty="0"/>
              <a:t> В </a:t>
            </a:r>
            <a:r>
              <a:rPr lang="ru-RU" dirty="0" smtClean="0"/>
              <a:t>современном </a:t>
            </a:r>
            <a:r>
              <a:rPr lang="ru-RU" dirty="0"/>
              <a:t>интернете, где самого разного контента так много, что уровень </a:t>
            </a:r>
            <a:r>
              <a:rPr lang="ru-RU" dirty="0" smtClean="0"/>
              <a:t>«информационного </a:t>
            </a:r>
            <a:r>
              <a:rPr lang="ru-RU" dirty="0"/>
              <a:t>шума» зашкаливает, пользователи просматривают ленту новостей </a:t>
            </a:r>
            <a:r>
              <a:rPr lang="ru-RU" dirty="0" smtClean="0"/>
              <a:t>бегло. Поэтому </a:t>
            </a:r>
            <a:r>
              <a:rPr lang="ru-RU" dirty="0"/>
              <a:t>изображение вашего анонса должно быть настолько </a:t>
            </a:r>
            <a:r>
              <a:rPr lang="ru-RU" dirty="0" smtClean="0"/>
              <a:t>ярким </a:t>
            </a:r>
            <a:r>
              <a:rPr lang="ru-RU" dirty="0"/>
              <a:t>и интригующим, чтобы оно заставляло пользователя </a:t>
            </a:r>
            <a:r>
              <a:rPr lang="ru-RU" dirty="0" smtClean="0"/>
              <a:t>задерживать </a:t>
            </a:r>
            <a:r>
              <a:rPr lang="ru-RU" dirty="0"/>
              <a:t>на себе взгляд.</a:t>
            </a:r>
          </a:p>
          <a:p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79" y="5320740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180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оформлять </a:t>
            </a:r>
            <a:r>
              <a:rPr lang="ru-RU" dirty="0" smtClean="0"/>
              <a:t>посты в </a:t>
            </a:r>
            <a:r>
              <a:rPr lang="ru-RU" dirty="0" err="1" smtClean="0"/>
              <a:t>соцсетях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Используйте </a:t>
            </a:r>
            <a:r>
              <a:rPr lang="ru-RU" b="1" dirty="0" smtClean="0"/>
              <a:t>собственные фотографии.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Многие </a:t>
            </a:r>
            <a:r>
              <a:rPr lang="ru-RU" dirty="0" smtClean="0"/>
              <a:t>фото из интернета хоть </a:t>
            </a:r>
            <a:r>
              <a:rPr lang="ru-RU" dirty="0"/>
              <a:t>и выглядят красиво, но уже давно всем приелись. </a:t>
            </a:r>
            <a:r>
              <a:rPr lang="ru-RU" dirty="0" smtClean="0"/>
              <a:t>Лучше </a:t>
            </a:r>
            <a:r>
              <a:rPr lang="ru-RU" dirty="0"/>
              <a:t>снимите самого </a:t>
            </a:r>
            <a:r>
              <a:rPr lang="ru-RU" dirty="0" smtClean="0"/>
              <a:t>себя на фоне достопримечательности или </a:t>
            </a:r>
            <a:r>
              <a:rPr lang="ru-RU" dirty="0" err="1" smtClean="0"/>
              <a:t>туробъекта</a:t>
            </a:r>
            <a:r>
              <a:rPr lang="ru-RU" dirty="0" smtClean="0"/>
              <a:t> </a:t>
            </a:r>
            <a:r>
              <a:rPr lang="ru-RU" dirty="0"/>
              <a:t>или попросите коллег немного попозировать. </a:t>
            </a:r>
            <a:r>
              <a:rPr lang="ru-RU" dirty="0" smtClean="0"/>
              <a:t>Снимите яркую деталь, что вас заинтересовала. Сделайте </a:t>
            </a:r>
            <a:r>
              <a:rPr lang="ru-RU" dirty="0"/>
              <a:t>ваш анонс более персональным, чтобы пользователи чувствовали, что имеют дело с обычными людьми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79" y="5320740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6969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оформлять </a:t>
            </a:r>
            <a:r>
              <a:rPr lang="ru-RU" dirty="0" smtClean="0"/>
              <a:t>посты в </a:t>
            </a:r>
            <a:r>
              <a:rPr lang="ru-RU" dirty="0" err="1" smtClean="0"/>
              <a:t>соцсетях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Добавляйте изображения к каждому </a:t>
            </a:r>
            <a:r>
              <a:rPr lang="ru-RU" b="1" dirty="0" smtClean="0"/>
              <a:t>посту. </a:t>
            </a:r>
            <a:r>
              <a:rPr lang="ru-RU" dirty="0"/>
              <a:t>Это необходимо, чтобы выделиться в ленте новостей своих </a:t>
            </a:r>
            <a:r>
              <a:rPr lang="ru-RU" dirty="0" smtClean="0"/>
              <a:t>подписчиков. </a:t>
            </a:r>
            <a:r>
              <a:rPr lang="ru-RU" dirty="0"/>
              <a:t>Тем самым </a:t>
            </a:r>
            <a:r>
              <a:rPr lang="ru-RU" dirty="0" smtClean="0"/>
              <a:t>вы </a:t>
            </a:r>
            <a:r>
              <a:rPr lang="ru-RU" dirty="0"/>
              <a:t>значительно увеличите количество переходов по вашим </a:t>
            </a:r>
            <a:r>
              <a:rPr lang="ru-RU" dirty="0" smtClean="0"/>
              <a:t>ссылкам: ведь посты </a:t>
            </a:r>
            <a:r>
              <a:rPr lang="ru-RU" dirty="0"/>
              <a:t>с картинками привлекают гораздо больше внимания, чем просто текст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319210"/>
            <a:ext cx="1674186" cy="58805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179" y="5320740"/>
            <a:ext cx="2128345" cy="6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703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87" y="418491"/>
            <a:ext cx="7886700" cy="994172"/>
          </a:xfrm>
        </p:spPr>
        <p:txBody>
          <a:bodyPr>
            <a:normAutofit/>
          </a:bodyPr>
          <a:lstStyle/>
          <a:p>
            <a:r>
              <a:rPr lang="ru-RU" dirty="0"/>
              <a:t>Как оформлять </a:t>
            </a:r>
            <a:r>
              <a:rPr lang="ru-RU" dirty="0" smtClean="0"/>
              <a:t>посты в </a:t>
            </a:r>
            <a:r>
              <a:rPr lang="ru-RU" dirty="0" err="1" smtClean="0"/>
              <a:t>соцсетях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300" y="1385548"/>
            <a:ext cx="3930287" cy="411573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Старайтесь писать </a:t>
            </a:r>
            <a:r>
              <a:rPr lang="ru-RU" b="1" dirty="0" smtClean="0"/>
              <a:t>тексты, </a:t>
            </a:r>
            <a:r>
              <a:rPr lang="ru-RU" b="1" dirty="0"/>
              <a:t>которые </a:t>
            </a:r>
            <a:r>
              <a:rPr lang="ru-RU" b="1" dirty="0" smtClean="0"/>
              <a:t>заинтригуют пользователя. </a:t>
            </a:r>
            <a:r>
              <a:rPr lang="ru-RU" dirty="0"/>
              <a:t>Опишите в двух словах, о чем статья, приведите любопытный факт или выдержку, заинтересуйте читателя. Не стесняйтесь добавлять к анонсам свою оценку и эмоции. И самое главное - побольше интриги и </a:t>
            </a:r>
            <a:r>
              <a:rPr lang="ru-RU" dirty="0" smtClean="0"/>
              <a:t>провокации!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7" y="1385548"/>
            <a:ext cx="3888432" cy="4433115"/>
          </a:xfrm>
          <a:prstGeom prst="rect">
            <a:avLst/>
          </a:prstGeom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83" y="5846273"/>
            <a:ext cx="2416798" cy="84890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7698" y="5800296"/>
            <a:ext cx="2800854" cy="89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14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/>
              <a:t>План статьи – нужен или нет 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171" y="1556792"/>
            <a:ext cx="8784976" cy="45259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/>
              <a:t>Опытные журналисты и </a:t>
            </a:r>
            <a:r>
              <a:rPr lang="ru-RU" sz="2800" dirty="0" err="1"/>
              <a:t>блогеры</a:t>
            </a:r>
            <a:r>
              <a:rPr lang="ru-RU" sz="2800" dirty="0"/>
              <a:t> сами определяют, нужен им план статьи или нет.  Мы рекомендуем план статьи составлять.  Но можно писать статьи и без плана.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/>
              <a:t>Главное – статью </a:t>
            </a:r>
            <a:r>
              <a:rPr lang="ru-RU" sz="2800" dirty="0" smtClean="0"/>
              <a:t>написать. </a:t>
            </a:r>
            <a:r>
              <a:rPr lang="ru-RU" sz="2800" b="1" dirty="0" smtClean="0"/>
              <a:t>Для </a:t>
            </a:r>
            <a:r>
              <a:rPr lang="ru-RU" sz="2800" b="1" dirty="0"/>
              <a:t>каждой статьи </a:t>
            </a:r>
            <a:r>
              <a:rPr lang="ru-RU" sz="2800" dirty="0"/>
              <a:t>и темы в интернете найдется </a:t>
            </a:r>
            <a:r>
              <a:rPr lang="ru-RU" sz="2800" b="1" dirty="0"/>
              <a:t>свой </a:t>
            </a:r>
            <a:r>
              <a:rPr lang="ru-RU" sz="2800" b="1" dirty="0" smtClean="0"/>
              <a:t>читатель</a:t>
            </a:r>
            <a:r>
              <a:rPr lang="ru-RU" sz="2800" dirty="0" smtClean="0"/>
              <a:t>.</a:t>
            </a:r>
            <a:endParaRPr lang="ru-RU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/>
              <a:t>Если </a:t>
            </a:r>
            <a:r>
              <a:rPr lang="ru-RU" sz="2800" dirty="0"/>
              <a:t>вы статью </a:t>
            </a:r>
            <a:r>
              <a:rPr lang="ru-RU" sz="2800" b="1" dirty="0"/>
              <a:t>НЕ НАПИШИТЕ</a:t>
            </a:r>
            <a:r>
              <a:rPr lang="ru-RU" sz="2800" dirty="0"/>
              <a:t>, ее никто </a:t>
            </a:r>
            <a:r>
              <a:rPr lang="ru-RU" sz="2800" b="1" dirty="0"/>
              <a:t>НЕ ПРОЧИТАЕТ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407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08912" cy="29523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Все вопросы можно задавать нам напрямую через электронную почту </a:t>
            </a:r>
            <a:r>
              <a:rPr lang="en-US" sz="3200" b="1" dirty="0" smtClean="0"/>
              <a:t>nashural@mail.ru</a:t>
            </a:r>
            <a:r>
              <a:rPr lang="ru-RU" sz="3200" b="1" dirty="0" smtClean="0"/>
              <a:t>, либо по телефону</a:t>
            </a:r>
            <a:r>
              <a:rPr lang="en-US" sz="3200" b="1" dirty="0"/>
              <a:t> +7 (343) </a:t>
            </a:r>
            <a:r>
              <a:rPr lang="en-US" sz="3200" b="1" dirty="0" smtClean="0"/>
              <a:t>278-27-96</a:t>
            </a:r>
            <a:endParaRPr lang="ru-RU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49280"/>
            <a:ext cx="2232248" cy="78407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560" y="980728"/>
            <a:ext cx="8208912" cy="1556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Остались вопросы?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89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План статьи – нужен или нет 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8363272" cy="452596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Что обязательно должно быть в статье?</a:t>
            </a:r>
            <a:br>
              <a:rPr lang="ru-RU" sz="2400" b="1" dirty="0" smtClean="0">
                <a:latin typeface="+mj-lt"/>
                <a:ea typeface="+mj-ea"/>
                <a:cs typeface="+mj-cs"/>
              </a:rPr>
            </a:br>
            <a:r>
              <a:rPr lang="ru-RU" sz="1800" dirty="0" smtClean="0">
                <a:latin typeface="+mj-lt"/>
                <a:ea typeface="+mj-ea"/>
                <a:cs typeface="+mj-cs"/>
              </a:rPr>
              <a:t>(Все статьи, вне зависимости от рубрики)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800" dirty="0" smtClean="0">
              <a:latin typeface="+mj-lt"/>
              <a:ea typeface="+mj-ea"/>
              <a:cs typeface="+mj-cs"/>
            </a:endParaRP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Заголовок. 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Для хорошего продвижения в интернете в заголовке должны быть  ключевые слова.</a:t>
            </a: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Вступление. 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Неплохо в начале статьи коротко сообщить читателю, о чем идет речь.</a:t>
            </a: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Содержание. 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Содержание статьи необходимо разбить на блоки, с отдельными заголовками, для лучшего восприятия статьи.</a:t>
            </a: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Контактные данные. 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В конце статьи обязательно указать ФИО автора и ссылки на сайты, аккаунты в социальных сетях.</a:t>
            </a: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Ссылка на источники и указание авторов/источники фотографий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, если вы используете для иллюстрации статей фотографии из интернета. </a:t>
            </a:r>
          </a:p>
          <a:p>
            <a:pPr fontAlgn="t">
              <a:spcAft>
                <a:spcPts val="0"/>
              </a:spcAft>
              <a:defRPr/>
            </a:pPr>
            <a:r>
              <a:rPr lang="ru-RU" sz="1800" b="1" dirty="0" smtClean="0">
                <a:latin typeface="+mj-lt"/>
                <a:ea typeface="+mj-ea"/>
                <a:cs typeface="+mj-cs"/>
              </a:rPr>
              <a:t>Для основных рубрик портала мы предлагаем свой примерный план статьи. С каждым вы ознакомитесь чуть позже.</a:t>
            </a:r>
          </a:p>
          <a:p>
            <a:pPr fontAlgn="t">
              <a:spcAft>
                <a:spcPts val="0"/>
              </a:spcAft>
              <a:defRPr/>
            </a:pPr>
            <a:endParaRPr lang="ru-RU" sz="18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13" y="5876925"/>
            <a:ext cx="30622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Я.Диск\!17_FPG\Бренд\page\pgrants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05264"/>
            <a:ext cx="2520280" cy="885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15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Стандартная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">
  <a:themeElements>
    <a:clrScheme name="Стандартная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1120</TotalTime>
  <Words>2426</Words>
  <Application>Microsoft Office PowerPoint</Application>
  <PresentationFormat>Экран (4:3)</PresentationFormat>
  <Paragraphs>234</Paragraphs>
  <Slides>80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80</vt:i4>
      </vt:variant>
    </vt:vector>
  </HeadingPairs>
  <TitlesOfParts>
    <vt:vector size="89" baseType="lpstr">
      <vt:lpstr>Arial</vt:lpstr>
      <vt:lpstr>Calibri</vt:lpstr>
      <vt:lpstr>Century Gothic</vt:lpstr>
      <vt:lpstr>Wingdings 3</vt:lpstr>
      <vt:lpstr>Ион</vt:lpstr>
      <vt:lpstr>1_Тема Office</vt:lpstr>
      <vt:lpstr>Blank</vt:lpstr>
      <vt:lpstr>Тема Office</vt:lpstr>
      <vt:lpstr>1_Blank</vt:lpstr>
      <vt:lpstr>Пошаговая инструкция для жителей малых городов и поселков Свердловской области по инвентаризации достопримечательностей и туристических особенностей города с целью развития внутреннего туризма в малых городах и поселках </vt:lpstr>
      <vt:lpstr>    Вступление:   Почти в каждом малом городе или поселке есть достопримечательности, объекты и субъекты, которые привлекут внимание российского туриста. Однако об этих достопримечательностях, объектах и субъектах  надо уметь рассказывать. Всемирная сеть (интернет) является сегодня самым оптимальным местом для размещения материалов, привлекающих  внимание туриста к городу (поселку).  </vt:lpstr>
      <vt:lpstr> Вступление:   На сегодняшний день самым простым способом считается продвижение туристических объектов через социальные сети,  но главный недостаток социальных сетей - при их использовании невозможно создать полноценный структурированный комплексный туристический продукт, который необходим для продвижения малого города или поселка, как туристической дестинации. </vt:lpstr>
      <vt:lpstr>Полноценный комплексный туристический продукт, который необходим для продвижения малого города или поселка, как туристической дестинации, в упрощенном варианте, включает в себя:   1. Описание природных, исторических и промышленных достопримечательностей. 2. Информацию о событийном туризме 3. Мифы и легенды данного места 4. Информация о мастерах, информация о местных продуктах  и предметах местных народных промыслов, предлагаемых туристу в качестве сувениров и подарков из поездки. 5. Информация о местной кухне, рецепты местной еды. 6. Информация о знаменитых людях, живущих или проживавших на данной территории. 7. Информация о местной инфраструктуре: контакты и адреса кафе и столовых, о местах ночлега, о местных гидах и предлагаемых экскурсиях. </vt:lpstr>
      <vt:lpstr>Для продвижения города, как туристической дестинации, проект предлагает решить несколько задач:  • Объединение знаний, энергии и компетенций местных жителей. В том числе: сотрудников муниципальных заведений - районных газет, библиотек, музеев, школ, центров искусств, членов творческих, краеведческих и родоведческих сообществ, а также владельцев малого и среднего бизнеса, заинтересованных в привлечении туристов . Это особенно актуально из-за недостаточности материальных и человеческих ресурсов в администрациях малых городов (поселков) для этой цели.  •Обучение представителей этих групп жителей способам инвентаризации туристических объектов и основным навыкам по размещению полученной информации в интернете.  </vt:lpstr>
      <vt:lpstr>Для продвижения города, как туристической дестинации, необходимо научиться следующим навыкам:   ШАГ 1: писать качественные статьи об объектах и субъектах туристической дестинации  ШАГ 2: делать качественные фотографии объектов и субъектов  ШАГ 3: размещать информацию в интернете (на портале НАШ УРАЛ)   ШАГ 4: Размещать информацию в соцсетях</vt:lpstr>
      <vt:lpstr>ШАГ ПЕРВЫЙ:  Как написать статью для туристического сайта в интернете: план статьи, важность заголовка, различные тонкости и советы для различных тем</vt:lpstr>
      <vt:lpstr>План статьи – нужен или нет ?</vt:lpstr>
      <vt:lpstr>План статьи – нужен или нет ?</vt:lpstr>
      <vt:lpstr>Главное  - заголовок!</vt:lpstr>
      <vt:lpstr>Краткие советы по содержанию статьи</vt:lpstr>
      <vt:lpstr>Как правильно завершить статью?</vt:lpstr>
      <vt:lpstr>Статья о природной достопримечательности:</vt:lpstr>
      <vt:lpstr>Статья об исторической достопримечательности:</vt:lpstr>
      <vt:lpstr>Статья об уральской кухне :</vt:lpstr>
      <vt:lpstr>Статья о хорошем человеке (рубрики «Уральский характер» или «Фронтовики рассказывают о войне»)</vt:lpstr>
      <vt:lpstr>Статья о местном сувенире, ремесленнике:</vt:lpstr>
      <vt:lpstr>ШАГ ВТОРОЙ:  Как получить отличные фотографии для туристического сайта: что это, как сделать качественный снимок, где взять идеи, чем снимать. *Рекомендации не для профессиональных фотографов</vt:lpstr>
      <vt:lpstr>Фото для публикации на  туристическом сайте или портале «НАШ УРАЛ»</vt:lpstr>
      <vt:lpstr>Чем и где снимать?</vt:lpstr>
      <vt:lpstr>Что такое фотография?</vt:lpstr>
      <vt:lpstr>Презентация PowerPoint</vt:lpstr>
      <vt:lpstr>СВЕТ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ВСЕМ ПОЗИТИВА! </vt:lpstr>
      <vt:lpstr>ШАГ ТРЕТИЙ:  Как разместить свои статьи на портале «Наш Урал» и /или в интернете</vt:lpstr>
      <vt:lpstr>Итак, вы подготовили отличную статью с подробностями, которых нет в интернете, для иллюстрации у вас есть собственные оригинальные  фотографии – что дальше?  Как разместить материал в интернете так, чтобы его увидело максимальное число заинтересованных людей?</vt:lpstr>
      <vt:lpstr>Что такое портал «Наш Урал»?</vt:lpstr>
      <vt:lpstr>Что такое портал «Наш Урал»?</vt:lpstr>
      <vt:lpstr>НАШ УРАЛ  в социальных сетях</vt:lpstr>
      <vt:lpstr>Статистика посещения портала</vt:lpstr>
      <vt:lpstr>Почему «Наш Урал» лучше, чем соцсети?</vt:lpstr>
      <vt:lpstr>Клуб Знатоков Урала</vt:lpstr>
      <vt:lpstr>Как вступить в «Клуб Знатоков Урала»?</vt:lpstr>
      <vt:lpstr>Вход на портал «Наш Урал»</vt:lpstr>
      <vt:lpstr>Создание своей статьи</vt:lpstr>
      <vt:lpstr>Создание своей статьи</vt:lpstr>
      <vt:lpstr>Создание своей статьи</vt:lpstr>
      <vt:lpstr>Создание своей статьи</vt:lpstr>
      <vt:lpstr>Создание своей статьи</vt:lpstr>
      <vt:lpstr>Создание своей статьи</vt:lpstr>
      <vt:lpstr>ШАГ ЧЕТВЕРТЫЙ:  Как самостоятельно продвигать свои статьи в Интернете: пара полезных советов</vt:lpstr>
      <vt:lpstr>Какие тексты лучше продвигаются в сети</vt:lpstr>
      <vt:lpstr>Какие тексты лучше продвигаются в сети</vt:lpstr>
      <vt:lpstr>Как пользоваться Wordstat</vt:lpstr>
      <vt:lpstr>Как пользоваться Wordstat</vt:lpstr>
      <vt:lpstr>Как оформлять посты в соцсетях</vt:lpstr>
      <vt:lpstr>Как оформлять посты в соцсетях</vt:lpstr>
      <vt:lpstr>Как оформлять посты в соцсетях</vt:lpstr>
      <vt:lpstr>Как оформлять посты в соцсетях</vt:lpstr>
      <vt:lpstr>Все вопросы можно задавать нам напрямую через электронную почту nashural@mail.ru, либо по телефону +7 (343) 278-27-96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Малые города – удивительные достопримечательности. Мастер-класс для жителей Билимбая по развитию внутреннего туризма</dc:title>
  <dc:creator>User</dc:creator>
  <cp:lastModifiedBy>Ural Nash</cp:lastModifiedBy>
  <cp:revision>94</cp:revision>
  <dcterms:created xsi:type="dcterms:W3CDTF">2018-11-22T09:19:32Z</dcterms:created>
  <dcterms:modified xsi:type="dcterms:W3CDTF">2019-03-11T06:06:16Z</dcterms:modified>
</cp:coreProperties>
</file>